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71" r:id="rId3"/>
    <p:sldId id="272" r:id="rId4"/>
    <p:sldId id="275" r:id="rId5"/>
    <p:sldId id="270" r:id="rId6"/>
    <p:sldId id="281" r:id="rId7"/>
    <p:sldId id="278" r:id="rId8"/>
    <p:sldId id="279" r:id="rId9"/>
    <p:sldId id="274" r:id="rId10"/>
    <p:sldId id="273" r:id="rId11"/>
    <p:sldId id="282" r:id="rId12"/>
    <p:sldId id="280" r:id="rId13"/>
    <p:sldId id="265" r:id="rId14"/>
    <p:sldId id="277" r:id="rId15"/>
    <p:sldId id="268" r:id="rId16"/>
    <p:sldId id="263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5368"/>
    <a:srgbClr val="B84669"/>
    <a:srgbClr val="B41E1E"/>
    <a:srgbClr val="DF7103"/>
    <a:srgbClr val="EED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Sheet4!$C$1</c:f>
              <c:strCache>
                <c:ptCount val="1"/>
                <c:pt idx="0">
                  <c:v>% of Total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explosion val="15"/>
          <c:dPt>
            <c:idx val="0"/>
            <c:bubble3D val="0"/>
            <c:spPr>
              <a:solidFill>
                <a:srgbClr val="DF710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F5-4085-B36B-BBA89D9A1402}"/>
              </c:ext>
            </c:extLst>
          </c:dPt>
          <c:dPt>
            <c:idx val="1"/>
            <c:bubble3D val="0"/>
            <c:spPr>
              <a:solidFill>
                <a:srgbClr val="B41E1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3F5-4085-B36B-BBA89D9A1402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3F5-4085-B36B-BBA89D9A1402}"/>
              </c:ext>
            </c:extLst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3F5-4085-B36B-BBA89D9A1402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3F5-4085-B36B-BBA89D9A1402}"/>
              </c:ext>
            </c:extLst>
          </c:dPt>
          <c:dPt>
            <c:idx val="5"/>
            <c:bubble3D val="0"/>
            <c:spPr>
              <a:solidFill>
                <a:srgbClr val="9B53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3F5-4085-B36B-BBA89D9A1402}"/>
              </c:ext>
            </c:extLst>
          </c:dPt>
          <c:dLbls>
            <c:dLbl>
              <c:idx val="0"/>
              <c:layout>
                <c:manualLayout>
                  <c:x val="-0.11433534043538675"/>
                  <c:y val="5.2645888013998249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>
                        <a:latin typeface="Perpetua" panose="02020502060401020303" pitchFamily="18" charset="0"/>
                      </a:rPr>
                      <a:t>Not USA, 0.2%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F5-4085-B36B-BBA89D9A1402}"/>
                </c:ext>
              </c:extLst>
            </c:dLbl>
            <c:dLbl>
              <c:idx val="1"/>
              <c:layout>
                <c:manualLayout>
                  <c:x val="-3.9649657763367811E-2"/>
                  <c:y val="3.567497812773402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>
                        <a:latin typeface="Perpetua" panose="02020502060401020303" pitchFamily="18" charset="0"/>
                      </a:rPr>
                      <a:t>NV other, 13.0%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F5-4085-B36B-BBA89D9A1402}"/>
                </c:ext>
              </c:extLst>
            </c:dLbl>
            <c:dLbl>
              <c:idx val="2"/>
              <c:layout>
                <c:manualLayout>
                  <c:x val="-3.6891593381512919E-2"/>
                  <c:y val="9.26294292224465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>
                        <a:latin typeface="Perpetua" panose="02020502060401020303" pitchFamily="18" charset="0"/>
                      </a:rPr>
                      <a:t>Other States, 15.0%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58187959771013"/>
                      <c:h val="0.115018400024114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3F5-4085-B36B-BBA89D9A1402}"/>
                </c:ext>
              </c:extLst>
            </c:dLbl>
            <c:dLbl>
              <c:idx val="3"/>
              <c:layout>
                <c:manualLayout>
                  <c:x val="-0.11293607729186847"/>
                  <c:y val="-0.1327832392540627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California, 15.0%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06209664260839"/>
                      <c:h val="0.102046319468580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3F5-4085-B36B-BBA89D9A1402}"/>
                </c:ext>
              </c:extLst>
            </c:dLbl>
            <c:dLbl>
              <c:idx val="4"/>
              <c:layout>
                <c:manualLayout>
                  <c:x val="0.10642714011072693"/>
                  <c:y val="-0.174877935307759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Reno, 19.98%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11454915969738"/>
                      <c:h val="0.102046319468580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3F5-4085-B36B-BBA89D9A1402}"/>
                </c:ext>
              </c:extLst>
            </c:dLbl>
            <c:dLbl>
              <c:idx val="5"/>
              <c:layout>
                <c:manualLayout>
                  <c:x val="0.18524618904291251"/>
                  <c:y val="0.1428127323155121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Sparks, 32.02%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53110386702354"/>
                      <c:h val="0.102046319468580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3F5-4085-B36B-BBA89D9A1402}"/>
                </c:ext>
              </c:extLst>
            </c:dLbl>
            <c:numFmt formatCode="0.00%" sourceLinked="0"/>
            <c:spPr>
              <a:solidFill>
                <a:schemeClr val="bg2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Sheet4!$B$2:$B$7</c:f>
              <c:strCache>
                <c:ptCount val="6"/>
                <c:pt idx="0">
                  <c:v>Not USA</c:v>
                </c:pt>
                <c:pt idx="1">
                  <c:v>NV other</c:v>
                </c:pt>
                <c:pt idx="2">
                  <c:v>Other States</c:v>
                </c:pt>
                <c:pt idx="3">
                  <c:v>California</c:v>
                </c:pt>
                <c:pt idx="4">
                  <c:v>Reno</c:v>
                </c:pt>
                <c:pt idx="5">
                  <c:v>Sparks</c:v>
                </c:pt>
              </c:strCache>
            </c:strRef>
          </c:cat>
          <c:val>
            <c:numRef>
              <c:f>Sheet4!$C$2:$C$7</c:f>
              <c:numCache>
                <c:formatCode>0.0%</c:formatCode>
                <c:ptCount val="6"/>
                <c:pt idx="0">
                  <c:v>2.8119507908611598E-2</c:v>
                </c:pt>
                <c:pt idx="1">
                  <c:v>7.5571177504393669E-2</c:v>
                </c:pt>
                <c:pt idx="2">
                  <c:v>0.1335676625659051</c:v>
                </c:pt>
                <c:pt idx="3">
                  <c:v>0.19332161687170474</c:v>
                </c:pt>
                <c:pt idx="4">
                  <c:v>0.23550087873462214</c:v>
                </c:pt>
                <c:pt idx="5">
                  <c:v>0.33391915641476272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F5-4085-B36B-BBA89D9A14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C37-5B02-4DEB-AF42-4BECDE2E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468923"/>
            <a:ext cx="9603275" cy="127390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Perpetua" panose="02020502060401020303" pitchFamily="18" charset="0"/>
              </a:rPr>
              <a:t>Sparks Museum &amp; Cultural Center</a:t>
            </a:r>
            <a:br>
              <a:rPr lang="en-US" sz="4000" b="1" dirty="0">
                <a:latin typeface="Perpetua" panose="02020502060401020303" pitchFamily="18" charset="0"/>
              </a:rPr>
            </a:br>
            <a:r>
              <a:rPr lang="en-US" sz="4000" b="1" dirty="0">
                <a:latin typeface="Perpetua" panose="02020502060401020303" pitchFamily="18" charset="0"/>
              </a:rPr>
              <a:t>2019 Annual Report</a:t>
            </a:r>
            <a:endParaRPr lang="en-US" sz="4800" b="1" dirty="0">
              <a:latin typeface="Perpetua" panose="02020502060401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9682E-099A-4517-B0F5-9D95784C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77292"/>
            <a:ext cx="9603275" cy="3931139"/>
          </a:xfrm>
        </p:spPr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latin typeface="Perpetua" panose="02020502060401020303" pitchFamily="18" charset="0"/>
              </a:rPr>
              <a:t>Presenter: Richard C. Simmonds, D.V.M., M.S., ACLAM </a:t>
            </a:r>
          </a:p>
          <a:p>
            <a:pPr marL="0" indent="0" algn="ctr">
              <a:buNone/>
            </a:pPr>
            <a:r>
              <a:rPr lang="en-US" sz="2800" dirty="0">
                <a:latin typeface="Perpetua" panose="02020502060401020303" pitchFamily="18" charset="0"/>
              </a:rPr>
              <a:t>President, Board of Trustees</a:t>
            </a:r>
          </a:p>
          <a:p>
            <a:endParaRPr lang="en-US" dirty="0"/>
          </a:p>
        </p:txBody>
      </p:sp>
      <p:pic>
        <p:nvPicPr>
          <p:cNvPr id="4" name="Picture 3" descr="S25A.jpg">
            <a:extLst>
              <a:ext uri="{FF2B5EF4-FFF2-40B4-BE49-F238E27FC236}">
                <a16:creationId xmlns:a16="http://schemas.microsoft.com/office/drawing/2014/main" id="{E4277CBC-66A8-46DC-9C7E-9C1B4414BA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1555" b="16379"/>
          <a:stretch>
            <a:fillRect/>
          </a:stretch>
        </p:blipFill>
        <p:spPr>
          <a:xfrm>
            <a:off x="3353229" y="1977292"/>
            <a:ext cx="5690555" cy="24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8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D83D95-FFB3-455B-8596-9BBB3015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729586"/>
            <a:ext cx="5550355" cy="112416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Sparks museum’s accomplishments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D7B64E-752E-4AE0-A5C7-8DF5FF20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Perpetua" panose="02020502060401020303" pitchFamily="18" charset="0"/>
              </a:rPr>
              <a:t>Last Chance Joe Restoration complete; 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License Plate Sales to date: 179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Volunteers Joan Howard &amp; Pam Lamberti, have kept the Glendale Schoolhouse open on a more consistent basis;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Attendance to Road Maps trainings offered by the City of Sparks.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3" descr="C:\Users\rsimmonds\Pictures\LCJ w Board.png">
            <a:extLst>
              <a:ext uri="{FF2B5EF4-FFF2-40B4-BE49-F238E27FC236}">
                <a16:creationId xmlns:a16="http://schemas.microsoft.com/office/drawing/2014/main" id="{9BFF323D-750F-43C9-B971-90E5444BC2E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" b="-4"/>
          <a:stretch/>
        </p:blipFill>
        <p:spPr bwMode="auto">
          <a:xfrm>
            <a:off x="8116373" y="1116345"/>
            <a:ext cx="2799103" cy="3866172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9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08FC0-8E86-40A7-8C88-882571C9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410560"/>
            <a:ext cx="3520367" cy="144319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Sparks museum challenges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standing in a living room&#10;&#10;Description automatically generated">
            <a:extLst>
              <a:ext uri="{FF2B5EF4-FFF2-40B4-BE49-F238E27FC236}">
                <a16:creationId xmlns:a16="http://schemas.microsoft.com/office/drawing/2014/main" id="{B42802BA-E57C-4B6E-A608-F63CDEF1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7" r="-2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0A2-0F0F-4E51-98E3-02C32A8F8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9627" y="1853756"/>
            <a:ext cx="3938804" cy="38983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Difficult to recruit, train and retain volunteers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Limited financial resources for fundraising activities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Identification of resources needed to complete a Long Range Business and Operations Plan </a:t>
            </a:r>
            <a:r>
              <a:rPr lang="en-US" sz="24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60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D83D95-FFB3-455B-8596-9BBB3015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569" y="617415"/>
            <a:ext cx="4048369" cy="123634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Celebrating our volunteers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D7B64E-752E-4AE0-A5C7-8DF5FF20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523" y="1853755"/>
            <a:ext cx="3858349" cy="41059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Perpetua" panose="02020502060401020303" pitchFamily="18" charset="0"/>
              </a:rPr>
              <a:t>4,295+ hours donated in FY19 by 32 volunteers;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Perpetua" panose="02020502060401020303" pitchFamily="18" charset="0"/>
              </a:rPr>
              <a:t>Board of Trustees member &amp; retired history teacher, Fred Horlacher, leads bus tours to historical points of interest in Northern Nevada.</a:t>
            </a:r>
          </a:p>
          <a:p>
            <a:pPr>
              <a:lnSpc>
                <a:spcPct val="110000"/>
              </a:lnSpc>
            </a:pPr>
            <a:endParaRPr lang="en-US" sz="1700" dirty="0">
              <a:latin typeface="Perpetua" panose="02020502060401020303" pitchFamily="18" charset="0"/>
            </a:endParaRP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5DB09A73-8C4A-4FE9-A26B-A2A6D638A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r="10943"/>
          <a:stretch/>
        </p:blipFill>
        <p:spPr bwMode="auto">
          <a:xfrm>
            <a:off x="6093926" y="1116345"/>
            <a:ext cx="482155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6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DE0E8C-5348-4686-BD4A-F6B71A64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710" y="648518"/>
            <a:ext cx="4501219" cy="137158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The Bicentennial Train Exhibit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5" descr="S29B.jpg">
            <a:extLst>
              <a:ext uri="{FF2B5EF4-FFF2-40B4-BE49-F238E27FC236}">
                <a16:creationId xmlns:a16="http://schemas.microsoft.com/office/drawing/2014/main" id="{7050ECCF-E4A3-48CA-A76A-37EAE45C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986" r="14950" b="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436B-60B2-409C-A394-DEC518522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latin typeface="Perpetua" panose="02020502060401020303" pitchFamily="18" charset="0"/>
              </a:rPr>
              <a:t>Volunteer, Richard Peterson, maintains the inside of the Train weekly;</a:t>
            </a:r>
          </a:p>
          <a:p>
            <a:r>
              <a:rPr lang="en-US" sz="2800" dirty="0">
                <a:latin typeface="Perpetua" panose="02020502060401020303" pitchFamily="18" charset="0"/>
              </a:rPr>
              <a:t>4,094 visitors in Fiscal Year 2018/19 of which 668 were on school tours, scout tours or children with adults all </a:t>
            </a:r>
            <a:r>
              <a:rPr lang="en-US" sz="2800" b="1" dirty="0">
                <a:latin typeface="Perpetua" panose="02020502060401020303" pitchFamily="18" charset="0"/>
              </a:rPr>
              <a:t>free</a:t>
            </a:r>
          </a:p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9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08FC0-8E86-40A7-8C88-882571C9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617417"/>
            <a:ext cx="5550355" cy="1236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GUIDED MUSEUM TOURS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dirty="0">
                <a:latin typeface="Perpetua" panose="02020502060401020303" pitchFamily="18" charset="0"/>
              </a:rPr>
              <a:t>Free to the community</a:t>
            </a:r>
          </a:p>
        </p:txBody>
      </p:sp>
      <p:pic>
        <p:nvPicPr>
          <p:cNvPr id="18" name="Content Placeholder 5" descr="A picture containing person, outdoor, sky, man&#10;&#10;Description automatically generated">
            <a:extLst>
              <a:ext uri="{FF2B5EF4-FFF2-40B4-BE49-F238E27FC236}">
                <a16:creationId xmlns:a16="http://schemas.microsoft.com/office/drawing/2014/main" id="{04D686C8-CFF1-461E-B379-BB971010E4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r="3" b="3"/>
          <a:stretch/>
        </p:blipFill>
        <p:spPr>
          <a:xfrm>
            <a:off x="1285438" y="1116345"/>
            <a:ext cx="2799103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0A2-0F0F-4E51-98E3-02C32A8F8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8043" y="1853755"/>
            <a:ext cx="5550355" cy="39491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dirty="0">
                <a:latin typeface="Perpetua" panose="02020502060401020303" pitchFamily="18" charset="0"/>
              </a:rPr>
              <a:t>12 School Class Tours (669 students &amp; teachers)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Cub Scout Pack 315 (22 Scouts and Adults)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United Cerebral Palsy (91 Participants)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Seniors Morning Star Retirement Community (9   participants)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Just Kidding Learning Center Field Trip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A Child’s World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 Seniors Its More to Life Group (3 separate tours)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5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9CCEBD-64D1-4B06-8621-1F9BF8C30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992561"/>
            <a:ext cx="5550355" cy="8611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FULL STEAM AHEAD!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C437-6CB9-4D96-9472-8BD8E1724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0" y="1853756"/>
            <a:ext cx="5550355" cy="3777516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4400" dirty="0">
                <a:latin typeface="Perpetua" panose="02020502060401020303" pitchFamily="18" charset="0"/>
              </a:rPr>
              <a:t>Expand efforts to identify and recruit more volunteers;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4400" dirty="0">
                <a:latin typeface="Perpetua" panose="02020502060401020303" pitchFamily="18" charset="0"/>
              </a:rPr>
              <a:t>Continue efforts to increase community awareness;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4400" dirty="0">
                <a:latin typeface="Perpetua" panose="02020502060401020303" pitchFamily="18" charset="0"/>
              </a:rPr>
              <a:t>Expand the diversity of educational activities;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4400" dirty="0">
                <a:latin typeface="Perpetua" panose="02020502060401020303" pitchFamily="18" charset="0"/>
              </a:rPr>
              <a:t>Continue to enhance visitor experiences by developing narrative explanation (s) for each exhibit; and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4400" dirty="0">
                <a:latin typeface="Perpetua" panose="02020502060401020303" pitchFamily="18" charset="0"/>
              </a:rPr>
              <a:t>Continue efforts to expand fundraising strategies to support operations.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Placeholder 18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16F5CF09-D1A0-465D-A65A-0A0182587A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467" r="-4" b="-4"/>
          <a:stretch/>
        </p:blipFill>
        <p:spPr>
          <a:xfrm rot="5400000">
            <a:off x="7582838" y="1649879"/>
            <a:ext cx="3866172" cy="279910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16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08FC0-8E86-40A7-8C88-882571C9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883" y="270394"/>
            <a:ext cx="4622821" cy="14712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THANK YOU FOR YOUR CONTINUED SUPPORT!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3E9B6E6F-C63E-4876-9725-49C996550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r="3471" b="-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0A2-0F0F-4E51-98E3-02C32A8F8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600" dirty="0">
                <a:latin typeface="Perpetua" panose="02020502060401020303" pitchFamily="18" charset="0"/>
              </a:rPr>
              <a:t>A community partnership between the City of Sparks, the Sparks Heritage Foundation, and local volunteers that is more than 30 years old.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-2286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Perpetua" panose="02020502060401020303" pitchFamily="18" charset="0"/>
              </a:rPr>
              <a:t>QUESTIONS?</a:t>
            </a:r>
          </a:p>
          <a:p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5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4C36AA-013C-4261-8097-53E3BE7E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76" y="550506"/>
            <a:ext cx="9603275" cy="146561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SPARKS MUSEUM &amp; CULTURAL CENTER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dirty="0">
                <a:latin typeface="Perpetua" panose="02020502060401020303" pitchFamily="18" charset="0"/>
              </a:rPr>
              <a:t>Balance STATEMENT AS OF May 31, 2019</a:t>
            </a:r>
            <a:endParaRPr lang="en-US" b="1" dirty="0">
              <a:latin typeface="Perpetua" panose="02020502060401020303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EE05D1-E6EC-4201-BE72-5557B4650E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828543"/>
              </p:ext>
            </p:extLst>
          </p:nvPr>
        </p:nvGraphicFramePr>
        <p:xfrm>
          <a:off x="2498420" y="2133600"/>
          <a:ext cx="7510585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954">
                  <a:extLst>
                    <a:ext uri="{9D8B030D-6E8A-4147-A177-3AD203B41FA5}">
                      <a16:colId xmlns:a16="http://schemas.microsoft.com/office/drawing/2014/main" val="3936995870"/>
                    </a:ext>
                  </a:extLst>
                </a:gridCol>
                <a:gridCol w="2305538">
                  <a:extLst>
                    <a:ext uri="{9D8B030D-6E8A-4147-A177-3AD203B41FA5}">
                      <a16:colId xmlns:a16="http://schemas.microsoft.com/office/drawing/2014/main" val="3994573401"/>
                    </a:ext>
                  </a:extLst>
                </a:gridCol>
                <a:gridCol w="2282093">
                  <a:extLst>
                    <a:ext uri="{9D8B030D-6E8A-4147-A177-3AD203B41FA5}">
                      <a16:colId xmlns:a16="http://schemas.microsoft.com/office/drawing/2014/main" val="846921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Perpetua" panose="02020502060401020303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May 31, 2018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May 31, 2019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07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Perpetua" panose="02020502060401020303" pitchFamily="18" charset="0"/>
                        </a:rPr>
                        <a:t>Total Assets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Perpetua" panose="02020502060401020303" pitchFamily="18" charset="0"/>
                        </a:rPr>
                        <a:t>$280,006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Perpetua" panose="02020502060401020303" pitchFamily="18" charset="0"/>
                        </a:rPr>
                        <a:t>$278,627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620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Perpetua" panose="02020502060401020303" pitchFamily="18" charset="0"/>
                        </a:rPr>
                        <a:t>Total Liabilities (L)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Perpetua" panose="02020502060401020303" pitchFamily="18" charset="0"/>
                        </a:rPr>
                        <a:t>$2,471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Perpetua" panose="02020502060401020303" pitchFamily="18" charset="0"/>
                        </a:rPr>
                        <a:t>$5,358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802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Perpetua" panose="02020502060401020303" pitchFamily="18" charset="0"/>
                        </a:rPr>
                        <a:t>Total Equity (E)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u="sng" dirty="0">
                          <a:latin typeface="Perpetua" panose="02020502060401020303" pitchFamily="18" charset="0"/>
                        </a:rPr>
                        <a:t>$277,535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u="sng" dirty="0">
                          <a:latin typeface="Perpetua" panose="02020502060401020303" pitchFamily="18" charset="0"/>
                        </a:rPr>
                        <a:t>$273,269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253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Perpetua" panose="02020502060401020303" pitchFamily="18" charset="0"/>
                        </a:rPr>
                        <a:t>Total L &amp; 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Perpetua" panose="02020502060401020303" pitchFamily="18" charset="0"/>
                        </a:rPr>
                        <a:t>$280,006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latin typeface="Perpetua" panose="02020502060401020303" pitchFamily="18" charset="0"/>
                        </a:rPr>
                        <a:t>$278,627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176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21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E3F9-E060-490D-8A26-CD1E064B7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70523"/>
            <a:ext cx="9603275" cy="128323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SPARKS MUSEUM &amp; CULTURAL CENTER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dirty="0">
                <a:latin typeface="Perpetua" panose="02020502060401020303" pitchFamily="18" charset="0"/>
              </a:rPr>
              <a:t>Budget for June 1, 2019 – May 31, 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C5948B-EF32-4082-8791-815772FC7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965376"/>
              </p:ext>
            </p:extLst>
          </p:nvPr>
        </p:nvGraphicFramePr>
        <p:xfrm>
          <a:off x="2467463" y="2282092"/>
          <a:ext cx="7257074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537">
                  <a:extLst>
                    <a:ext uri="{9D8B030D-6E8A-4147-A177-3AD203B41FA5}">
                      <a16:colId xmlns:a16="http://schemas.microsoft.com/office/drawing/2014/main" val="3311905820"/>
                    </a:ext>
                  </a:extLst>
                </a:gridCol>
                <a:gridCol w="3628537">
                  <a:extLst>
                    <a:ext uri="{9D8B030D-6E8A-4147-A177-3AD203B41FA5}">
                      <a16:colId xmlns:a16="http://schemas.microsoft.com/office/drawing/2014/main" val="1593994076"/>
                    </a:ext>
                  </a:extLst>
                </a:gridCol>
              </a:tblGrid>
              <a:tr h="37077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BUDGET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aseline="0" dirty="0">
                        <a:solidFill>
                          <a:schemeClr val="tx1"/>
                        </a:solidFill>
                        <a:latin typeface="Perpetua" panose="02020502060401020303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386060"/>
                  </a:ext>
                </a:extLst>
              </a:tr>
              <a:tr h="37077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Expenses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$47,000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91520"/>
                  </a:ext>
                </a:extLst>
              </a:tr>
              <a:tr h="37077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Revenues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$47,000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925080"/>
                  </a:ext>
                </a:extLst>
              </a:tr>
              <a:tr h="370779"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Difference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$0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6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96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967-4613-4C4C-BEEC-81EE16142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656493"/>
            <a:ext cx="9603275" cy="11972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SPARKS MUSEUM &amp; CULTURAL CENTER 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dirty="0">
                <a:latin typeface="Perpetua" panose="02020502060401020303" pitchFamily="18" charset="0"/>
              </a:rPr>
              <a:t>Revenue breakdown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2A68FB-BE51-4C3A-B2A6-9329EE4F6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198957"/>
              </p:ext>
            </p:extLst>
          </p:nvPr>
        </p:nvGraphicFramePr>
        <p:xfrm>
          <a:off x="2336800" y="1926247"/>
          <a:ext cx="796827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3015">
                  <a:extLst>
                    <a:ext uri="{9D8B030D-6E8A-4147-A177-3AD203B41FA5}">
                      <a16:colId xmlns:a16="http://schemas.microsoft.com/office/drawing/2014/main" val="3621198260"/>
                    </a:ext>
                  </a:extLst>
                </a:gridCol>
                <a:gridCol w="3185259">
                  <a:extLst>
                    <a:ext uri="{9D8B030D-6E8A-4147-A177-3AD203B41FA5}">
                      <a16:colId xmlns:a16="http://schemas.microsoft.com/office/drawing/2014/main" val="3477001708"/>
                    </a:ext>
                  </a:extLst>
                </a:gridCol>
              </a:tblGrid>
              <a:tr h="32626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PROGRAM DESCRIPTION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Perpetua" panose="02020502060401020303" pitchFamily="18" charset="0"/>
                        </a:rPr>
                        <a:t>2019-2020 EST. REVENUES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384386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Admissions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$4,500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571337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Gift Shop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$4,000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335516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Facility Rentals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$6,000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38854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Membership Dues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$10,000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33436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Contributions, Memorials (Non-Restricted)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$10,000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952347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Seminars, Bus Tours and Presentations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$2,000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230175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Perpetua" panose="02020502060401020303" pitchFamily="18" charset="0"/>
                        </a:rPr>
                        <a:t>License Plate Program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$4,000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242602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Other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Perpetua" panose="02020502060401020303" pitchFamily="18" charset="0"/>
                        </a:rPr>
                        <a:t>$6,500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83597"/>
                  </a:ext>
                </a:extLst>
              </a:tr>
              <a:tr h="32626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Perpetua" panose="02020502060401020303" pitchFamily="18" charset="0"/>
                        </a:rPr>
                        <a:t>Total Revenue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Perpetua" panose="02020502060401020303" pitchFamily="18" charset="0"/>
                        </a:rPr>
                        <a:t>$47,000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7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6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36F862-9908-4E50-878A-D7D4A177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9242" y="-11430"/>
            <a:ext cx="4001536" cy="1865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2018-19 activities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sz="2800" dirty="0">
                <a:latin typeface="Perpetua" panose="02020502060401020303" pitchFamily="18" charset="0"/>
              </a:rPr>
              <a:t>First Saturday Lecture series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E9F52EF-199B-4257-B418-2ADD342706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198" r="3197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7DA4-D95D-4A36-9740-0E176F2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1865186"/>
            <a:ext cx="3520368" cy="3601159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“Lost Carson City”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Outdoor Photography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“World Endangered Species Present a Crisis for Humanity”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There’s No Lake on Lake Street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Lincoln Highway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72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36F862-9908-4E50-878A-D7D4A177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10" y="410548"/>
            <a:ext cx="4138103" cy="144320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2018-19 activities</a:t>
            </a:r>
            <a:br>
              <a:rPr lang="en-US" sz="3600" b="1" dirty="0">
                <a:latin typeface="Perpetua" panose="02020502060401020303" pitchFamily="18" charset="0"/>
              </a:rPr>
            </a:br>
            <a:r>
              <a:rPr lang="en-US" dirty="0">
                <a:latin typeface="Perpetua" panose="02020502060401020303" pitchFamily="18" charset="0"/>
              </a:rPr>
              <a:t>First Saturday Lecture series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37DA4-D95D-4A36-9740-0E176F2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711" y="1922106"/>
            <a:ext cx="4138102" cy="3984172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Harold’s Club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The Keck Museum at UNR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Commemorating the History of 4</a:t>
            </a:r>
            <a:r>
              <a:rPr lang="en-US" sz="2400" baseline="30000" dirty="0">
                <a:latin typeface="Perpetua" panose="02020502060401020303" pitchFamily="18" charset="0"/>
              </a:rPr>
              <a:t>th</a:t>
            </a:r>
            <a:r>
              <a:rPr lang="en-US" sz="2400" dirty="0">
                <a:latin typeface="Perpetua" panose="02020502060401020303" pitchFamily="18" charset="0"/>
              </a:rPr>
              <a:t> Street and Prater Way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One Truckee River</a:t>
            </a:r>
          </a:p>
          <a:p>
            <a:pPr lvl="1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erpetua" panose="02020502060401020303" pitchFamily="18" charset="0"/>
              </a:rPr>
              <a:t>Celebration of Apollo 11’s Historic Landing on the Moon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Water next to a tree&#10;&#10;Description automatically generated">
            <a:extLst>
              <a:ext uri="{FF2B5EF4-FFF2-40B4-BE49-F238E27FC236}">
                <a16:creationId xmlns:a16="http://schemas.microsoft.com/office/drawing/2014/main" id="{88E7FFA2-4ECA-4A31-A1BE-4BAF2EC777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6779" r="-3" b="-3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00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D83D95-FFB3-455B-8596-9BBB3015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1055081"/>
            <a:ext cx="5550355" cy="7986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2018-19 activities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D7B64E-752E-4AE0-A5C7-8DF5FF20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Perpetua" panose="02020502060401020303" pitchFamily="18" charset="0"/>
              </a:rPr>
              <a:t>Sierra Watercolor Society, Art Exhibit/Reception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Reception: Tweed Bicycle Day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Pumpkin Palooza generated 417 museum visits and 1,486 train visits 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Swing Dance Group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icture containing person, outdoor, building&#10;&#10;Description automatically generated">
            <a:extLst>
              <a:ext uri="{FF2B5EF4-FFF2-40B4-BE49-F238E27FC236}">
                <a16:creationId xmlns:a16="http://schemas.microsoft.com/office/drawing/2014/main" id="{7CF28055-DC31-481B-ADDB-1030549E0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3463"/>
          <a:stretch/>
        </p:blipFill>
        <p:spPr>
          <a:xfrm rot="5400000">
            <a:off x="7582838" y="1649879"/>
            <a:ext cx="3866172" cy="27991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39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08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10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D83D95-FFB3-455B-8596-9BBB3015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2018-19 activities</a:t>
            </a:r>
          </a:p>
        </p:txBody>
      </p:sp>
      <p:sp>
        <p:nvSpPr>
          <p:cNvPr id="125" name="Rectangle 112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D7B64E-752E-4AE0-A5C7-8DF5FF204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697314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Perpetua" panose="02020502060401020303" pitchFamily="18" charset="0"/>
              </a:rPr>
              <a:t>Pictures with Santa Claus after Sparks Christmas Parade in the Cultural Center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Rotary Event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Private Memorial </a:t>
            </a:r>
          </a:p>
          <a:p>
            <a:r>
              <a:rPr lang="en-US" sz="2400" dirty="0">
                <a:latin typeface="Perpetua" panose="02020502060401020303" pitchFamily="18" charset="0"/>
              </a:rPr>
              <a:t>Scott Carey’s Walking Tour</a:t>
            </a:r>
          </a:p>
          <a:p>
            <a:r>
              <a:rPr lang="en-US" sz="2400" dirty="0" err="1">
                <a:latin typeface="Perpetua" panose="02020502060401020303" pitchFamily="18" charset="0"/>
              </a:rPr>
              <a:t>Artown</a:t>
            </a:r>
            <a:r>
              <a:rPr lang="en-US" sz="2400" dirty="0">
                <a:latin typeface="Perpetua" panose="02020502060401020303" pitchFamily="18" charset="0"/>
              </a:rPr>
              <a:t> event in Sparks included Eileen Fuller, the Latimer Art Club and Spark the Imagination.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26" name="Group 114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27" name="Rectangle 115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16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FACFCB8-5E8B-4989-A512-701C50CE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8" r="31351" b="-2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129" name="Picture 118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0" name="Straight Connector 120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2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B3C37-5B02-4DEB-AF42-4BECDE2E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148" y="584500"/>
            <a:ext cx="3424623" cy="1312001"/>
          </a:xfrm>
        </p:spPr>
        <p:txBody>
          <a:bodyPr anchor="t">
            <a:noAutofit/>
          </a:bodyPr>
          <a:lstStyle/>
          <a:p>
            <a:pPr algn="ctr"/>
            <a:r>
              <a:rPr lang="en-US" sz="3600" b="1" dirty="0">
                <a:latin typeface="Perpetua" panose="02020502060401020303" pitchFamily="18" charset="0"/>
              </a:rPr>
              <a:t>Geographic Origins of 2019 Visitors*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9682E-099A-4517-B0F5-9D95784C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Perpetua" panose="02020502060401020303" pitchFamily="18" charset="0"/>
              </a:rPr>
              <a:t>* Numbers do not equal 100% - signing our “Visitors’ Register” is voluntary and many visitors do not indicate where they reside.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3D92CA7-17C8-4D2F-A906-38EF35099C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522276"/>
              </p:ext>
            </p:extLst>
          </p:nvPr>
        </p:nvGraphicFramePr>
        <p:xfrm>
          <a:off x="1136348" y="707475"/>
          <a:ext cx="5761020" cy="5507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755593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633</Words>
  <Application>Microsoft Office PowerPoint</Application>
  <PresentationFormat>Widescreen</PresentationFormat>
  <Paragraphs>121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Perpetua</vt:lpstr>
      <vt:lpstr>Gallery</vt:lpstr>
      <vt:lpstr>Sparks Museum &amp; Cultural Center 2019 Annual Report</vt:lpstr>
      <vt:lpstr>SPARKS MUSEUM &amp; CULTURAL CENTER Balance STATEMENT AS OF May 31, 2019</vt:lpstr>
      <vt:lpstr>SPARKS MUSEUM &amp; CULTURAL CENTER Budget for June 1, 2019 – May 31, 2020</vt:lpstr>
      <vt:lpstr>SPARKS MUSEUM &amp; CULTURAL CENTER  Revenue breakdown</vt:lpstr>
      <vt:lpstr>2018-19 activities First Saturday Lecture series</vt:lpstr>
      <vt:lpstr>2018-19 activities First Saturday Lecture series</vt:lpstr>
      <vt:lpstr>2018-19 activities</vt:lpstr>
      <vt:lpstr>2018-19 activities</vt:lpstr>
      <vt:lpstr>Geographic Origins of 2019 Visitors* </vt:lpstr>
      <vt:lpstr>Sparks museum’s accomplishments</vt:lpstr>
      <vt:lpstr>Sparks museum challenges</vt:lpstr>
      <vt:lpstr>Celebrating our volunteers</vt:lpstr>
      <vt:lpstr>The Bicentennial Train Exhibit</vt:lpstr>
      <vt:lpstr>GUIDED MUSEUM TOURS Free to the community</vt:lpstr>
      <vt:lpstr>FULL STEAM AHEAD!</vt:lpstr>
      <vt:lpstr>THANK YOU FOR YOUR CONTINUED SUPPORT!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Sparks Museum &amp; Cultural Center 2019 Annual Report</dc:title>
  <dc:creator>Domingues, Tracy</dc:creator>
  <cp:lastModifiedBy>Domingues, Tracy</cp:lastModifiedBy>
  <cp:revision>2</cp:revision>
  <dcterms:created xsi:type="dcterms:W3CDTF">2019-08-22T22:32:16Z</dcterms:created>
  <dcterms:modified xsi:type="dcterms:W3CDTF">2019-08-22T22:48:18Z</dcterms:modified>
</cp:coreProperties>
</file>